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Kollektif" panose="020B0604020202020204" charset="0"/>
      <p:regular r:id="rId20"/>
    </p:embeddedFont>
    <p:embeddedFont>
      <p:font typeface="Kollektif Bold" panose="020B0604020202020204" charset="0"/>
      <p:regular r:id="rId21"/>
    </p:embeddedFont>
    <p:embeddedFont>
      <p:font typeface="Open Sans" panose="020B0606030504020204" pitchFamily="34" charset="0"/>
      <p:regular r:id="rId22"/>
      <p:bold r:id="rId23"/>
      <p:italic r:id="rId24"/>
      <p:boldItalic r:id="rId25"/>
    </p:embeddedFont>
    <p:embeddedFont>
      <p:font typeface="Telegraf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02CBD-7170-4FDF-AB3A-C6277279D601}" v="49" dt="2021-11-26T09:18:52.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2682" y="7911360"/>
            <a:ext cx="18290682" cy="2380345"/>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28189" y="3687603"/>
            <a:ext cx="1687301" cy="1687301"/>
          </a:xfrm>
          <a:prstGeom prst="rect">
            <a:avLst/>
          </a:prstGeom>
        </p:spPr>
      </p:pic>
      <p:pic>
        <p:nvPicPr>
          <p:cNvPr id="8" name="Picture 8"/>
          <p:cNvPicPr>
            <a:picLocks noChangeAspect="1"/>
          </p:cNvPicPr>
          <p:nvPr/>
        </p:nvPicPr>
        <p:blipFill>
          <a:blip r:embed="rId6"/>
          <a:srcRect/>
          <a:stretch>
            <a:fillRect/>
          </a:stretch>
        </p:blipFill>
        <p:spPr>
          <a:xfrm>
            <a:off x="10842763" y="1282700"/>
            <a:ext cx="7130700" cy="7130700"/>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567692" y="2089721"/>
            <a:ext cx="1075054" cy="1075054"/>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904215" y="2274654"/>
            <a:ext cx="1331599" cy="1875492"/>
          </a:xfrm>
          <a:prstGeom prst="rect">
            <a:avLst/>
          </a:prstGeom>
        </p:spPr>
      </p:pic>
      <p:sp>
        <p:nvSpPr>
          <p:cNvPr id="11" name="TextBox 11"/>
          <p:cNvSpPr txBox="1"/>
          <p:nvPr/>
        </p:nvSpPr>
        <p:spPr>
          <a:xfrm>
            <a:off x="835756" y="3004358"/>
            <a:ext cx="10007006" cy="2661285"/>
          </a:xfrm>
          <a:prstGeom prst="rect">
            <a:avLst/>
          </a:prstGeom>
        </p:spPr>
        <p:txBody>
          <a:bodyPr lIns="0" tIns="0" rIns="0" bIns="0" rtlCol="0" anchor="t">
            <a:spAutoFit/>
          </a:bodyPr>
          <a:lstStyle/>
          <a:p>
            <a:pPr>
              <a:lnSpc>
                <a:spcPts val="6959"/>
              </a:lnSpc>
            </a:pPr>
            <a:r>
              <a:rPr lang="en-US" sz="5799">
                <a:solidFill>
                  <a:srgbClr val="FFFFFF"/>
                </a:solidFill>
                <a:latin typeface="Kollektif Bold"/>
              </a:rPr>
              <a:t>Advancing Scientific Discoveries using NumPy and SciPy</a:t>
            </a:r>
          </a:p>
        </p:txBody>
      </p:sp>
      <p:sp>
        <p:nvSpPr>
          <p:cNvPr id="12" name="TextBox 12"/>
          <p:cNvSpPr txBox="1"/>
          <p:nvPr/>
        </p:nvSpPr>
        <p:spPr>
          <a:xfrm>
            <a:off x="1028700" y="8254789"/>
            <a:ext cx="8719352" cy="1628775"/>
          </a:xfrm>
          <a:prstGeom prst="rect">
            <a:avLst/>
          </a:prstGeom>
        </p:spPr>
        <p:txBody>
          <a:bodyPr lIns="0" tIns="0" rIns="0" bIns="0" rtlCol="0" anchor="t">
            <a:spAutoFit/>
          </a:bodyPr>
          <a:lstStyle/>
          <a:p>
            <a:pPr>
              <a:lnSpc>
                <a:spcPts val="4200"/>
              </a:lnSpc>
            </a:pPr>
            <a:r>
              <a:rPr lang="en-US" sz="3000">
                <a:solidFill>
                  <a:srgbClr val="F5BE49"/>
                </a:solidFill>
                <a:latin typeface="Telegraf Bold"/>
              </a:rPr>
              <a:t>Ajay Choudhury (18018)</a:t>
            </a:r>
          </a:p>
          <a:p>
            <a:pPr>
              <a:lnSpc>
                <a:spcPts val="4200"/>
              </a:lnSpc>
            </a:pPr>
            <a:r>
              <a:rPr lang="en-US" sz="3000">
                <a:solidFill>
                  <a:srgbClr val="F5BE49"/>
                </a:solidFill>
                <a:latin typeface="Telegraf Bold"/>
              </a:rPr>
              <a:t>EECS Department</a:t>
            </a:r>
          </a:p>
          <a:p>
            <a:pPr>
              <a:lnSpc>
                <a:spcPts val="4200"/>
              </a:lnSpc>
            </a:pPr>
            <a:r>
              <a:rPr lang="en-US" sz="3000">
                <a:solidFill>
                  <a:srgbClr val="F5BE49"/>
                </a:solidFill>
                <a:latin typeface="Telegraf Bold"/>
              </a:rPr>
              <a:t>IISERB</a:t>
            </a:r>
          </a:p>
        </p:txBody>
      </p:sp>
      <p:sp>
        <p:nvSpPr>
          <p:cNvPr id="13" name="TextBox 13"/>
          <p:cNvSpPr txBox="1"/>
          <p:nvPr/>
        </p:nvSpPr>
        <p:spPr>
          <a:xfrm>
            <a:off x="835756" y="2293873"/>
            <a:ext cx="8719352" cy="561975"/>
          </a:xfrm>
          <a:prstGeom prst="rect">
            <a:avLst/>
          </a:prstGeom>
        </p:spPr>
        <p:txBody>
          <a:bodyPr lIns="0" tIns="0" rIns="0" bIns="0" rtlCol="0" anchor="t">
            <a:spAutoFit/>
          </a:bodyPr>
          <a:lstStyle/>
          <a:p>
            <a:pPr>
              <a:lnSpc>
                <a:spcPts val="4200"/>
              </a:lnSpc>
            </a:pPr>
            <a:r>
              <a:rPr lang="en-US" sz="3000">
                <a:solidFill>
                  <a:srgbClr val="F5BE49"/>
                </a:solidFill>
                <a:latin typeface="Telegraf Bold"/>
              </a:rPr>
              <a:t>Assignment-2 (Part-2)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36269" cy="10484413"/>
          </a:xfrm>
          <a:prstGeom prst="rect">
            <a:avLst/>
          </a:prstGeom>
          <a:solidFill>
            <a:srgbClr val="004A98"/>
          </a:solidFill>
        </p:spPr>
      </p:sp>
      <p:grpSp>
        <p:nvGrpSpPr>
          <p:cNvPr id="3" name="Group 3"/>
          <p:cNvGrpSpPr/>
          <p:nvPr/>
        </p:nvGrpSpPr>
        <p:grpSpPr>
          <a:xfrm>
            <a:off x="-372645" y="4480134"/>
            <a:ext cx="9718565" cy="4889428"/>
            <a:chOff x="0" y="0"/>
            <a:chExt cx="12958087" cy="6519237"/>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302"/>
            <a:stretch>
              <a:fillRect/>
            </a:stretch>
          </p:blipFill>
          <p:spPr>
            <a:xfrm>
              <a:off x="8587" y="0"/>
              <a:ext cx="12949499" cy="5528240"/>
            </a:xfrm>
            <a:prstGeom prst="rect">
              <a:avLst/>
            </a:prstGeom>
          </p:spPr>
        </p:pic>
      </p:grpSp>
      <p:grpSp>
        <p:nvGrpSpPr>
          <p:cNvPr id="6" name="Group 6"/>
          <p:cNvGrpSpPr/>
          <p:nvPr/>
        </p:nvGrpSpPr>
        <p:grpSpPr>
          <a:xfrm>
            <a:off x="11786" y="7911360"/>
            <a:ext cx="9338951" cy="2380345"/>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4"/>
          <a:srcRect/>
          <a:stretch>
            <a:fillRect/>
          </a:stretch>
        </p:blipFill>
        <p:spPr>
          <a:xfrm>
            <a:off x="1863957" y="1857454"/>
            <a:ext cx="5245361" cy="5245361"/>
          </a:xfrm>
          <a:prstGeom prst="rect">
            <a:avLst/>
          </a:prstGeom>
        </p:spPr>
      </p:pic>
      <p:sp>
        <p:nvSpPr>
          <p:cNvPr id="9" name="TextBox 9"/>
          <p:cNvSpPr txBox="1"/>
          <p:nvPr/>
        </p:nvSpPr>
        <p:spPr>
          <a:xfrm>
            <a:off x="9805450" y="1114425"/>
            <a:ext cx="8050440" cy="7972426"/>
          </a:xfrm>
          <a:prstGeom prst="rect">
            <a:avLst/>
          </a:prstGeom>
        </p:spPr>
        <p:txBody>
          <a:bodyPr lIns="0" tIns="0" rIns="0" bIns="0" rtlCol="0" anchor="t">
            <a:spAutoFit/>
          </a:bodyPr>
          <a:lstStyle/>
          <a:p>
            <a:pPr>
              <a:lnSpc>
                <a:spcPts val="4499"/>
              </a:lnSpc>
            </a:pPr>
            <a:r>
              <a:rPr lang="en-US" sz="2999">
                <a:solidFill>
                  <a:srgbClr val="000000"/>
                </a:solidFill>
                <a:latin typeface="Kollektif Bold"/>
              </a:rPr>
              <a:t>SciPy </a:t>
            </a:r>
            <a:r>
              <a:rPr lang="en-US" sz="2999">
                <a:solidFill>
                  <a:srgbClr val="000000"/>
                </a:solidFill>
                <a:latin typeface="Kollektif"/>
              </a:rPr>
              <a:t>holds essential scientific algorithms and is built on top of NumPy.</a:t>
            </a:r>
          </a:p>
          <a:p>
            <a:pPr>
              <a:lnSpc>
                <a:spcPts val="4499"/>
              </a:lnSpc>
            </a:pPr>
            <a:endParaRPr lang="en-US" sz="2999">
              <a:solidFill>
                <a:srgbClr val="000000"/>
              </a:solidFill>
              <a:latin typeface="Kollektif"/>
            </a:endParaRPr>
          </a:p>
          <a:p>
            <a:pPr>
              <a:lnSpc>
                <a:spcPts val="4499"/>
              </a:lnSpc>
            </a:pPr>
            <a:r>
              <a:rPr lang="en-US" sz="2999">
                <a:solidFill>
                  <a:srgbClr val="000000"/>
                </a:solidFill>
                <a:latin typeface="Kollektif"/>
              </a:rPr>
              <a:t>It makes use of NumPy’s fast numerical routines. Several Packages are build using SciPy, </a:t>
            </a:r>
            <a:r>
              <a:rPr lang="en-US" sz="2999">
                <a:solidFill>
                  <a:srgbClr val="000000"/>
                </a:solidFill>
                <a:latin typeface="Kollektif Bold"/>
              </a:rPr>
              <a:t>Scikit-Learn</a:t>
            </a:r>
            <a:r>
              <a:rPr lang="en-US" sz="2999">
                <a:solidFill>
                  <a:srgbClr val="000000"/>
                </a:solidFill>
                <a:latin typeface="Kollektif"/>
              </a:rPr>
              <a:t> and </a:t>
            </a:r>
            <a:r>
              <a:rPr lang="en-US" sz="2999">
                <a:solidFill>
                  <a:srgbClr val="000000"/>
                </a:solidFill>
                <a:latin typeface="Kollektif Bold"/>
              </a:rPr>
              <a:t>Scikit-Image</a:t>
            </a:r>
            <a:r>
              <a:rPr lang="en-US" sz="2999">
                <a:solidFill>
                  <a:srgbClr val="000000"/>
                </a:solidFill>
                <a:latin typeface="Kollektif"/>
              </a:rPr>
              <a:t> to name a few.</a:t>
            </a:r>
          </a:p>
          <a:p>
            <a:pPr>
              <a:lnSpc>
                <a:spcPts val="4499"/>
              </a:lnSpc>
            </a:pPr>
            <a:endParaRPr lang="en-US" sz="2999">
              <a:solidFill>
                <a:srgbClr val="000000"/>
              </a:solidFill>
              <a:latin typeface="Kollektif"/>
            </a:endParaRPr>
          </a:p>
          <a:p>
            <a:pPr>
              <a:lnSpc>
                <a:spcPts val="4499"/>
              </a:lnSpc>
            </a:pPr>
            <a:r>
              <a:rPr lang="en-US" sz="2999">
                <a:solidFill>
                  <a:srgbClr val="000000"/>
                </a:solidFill>
                <a:latin typeface="Kollektif"/>
              </a:rPr>
              <a:t>It has implementations for </a:t>
            </a:r>
            <a:r>
              <a:rPr lang="en-US" sz="2999">
                <a:solidFill>
                  <a:srgbClr val="000000"/>
                </a:solidFill>
                <a:latin typeface="Kollektif Bold"/>
              </a:rPr>
              <a:t>image processing</a:t>
            </a:r>
            <a:r>
              <a:rPr lang="en-US" sz="2999">
                <a:solidFill>
                  <a:srgbClr val="000000"/>
                </a:solidFill>
                <a:latin typeface="Kollektif"/>
              </a:rPr>
              <a:t>, </a:t>
            </a:r>
            <a:r>
              <a:rPr lang="en-US" sz="2999">
                <a:solidFill>
                  <a:srgbClr val="000000"/>
                </a:solidFill>
                <a:latin typeface="Kollektif Bold"/>
              </a:rPr>
              <a:t>statistics</a:t>
            </a:r>
            <a:r>
              <a:rPr lang="en-US" sz="2999">
                <a:solidFill>
                  <a:srgbClr val="000000"/>
                </a:solidFill>
                <a:latin typeface="Kollektif"/>
              </a:rPr>
              <a:t>, </a:t>
            </a:r>
            <a:r>
              <a:rPr lang="en-US" sz="2999">
                <a:solidFill>
                  <a:srgbClr val="000000"/>
                </a:solidFill>
                <a:latin typeface="Kollektif Bold"/>
              </a:rPr>
              <a:t>machine learning</a:t>
            </a:r>
            <a:r>
              <a:rPr lang="en-US" sz="2999">
                <a:solidFill>
                  <a:srgbClr val="000000"/>
                </a:solidFill>
                <a:latin typeface="Kollektif"/>
              </a:rPr>
              <a:t>, </a:t>
            </a:r>
            <a:r>
              <a:rPr lang="en-US" sz="2999">
                <a:solidFill>
                  <a:srgbClr val="000000"/>
                </a:solidFill>
                <a:latin typeface="Kollektif Bold"/>
              </a:rPr>
              <a:t>symbolic computation</a:t>
            </a:r>
            <a:r>
              <a:rPr lang="en-US" sz="2999">
                <a:solidFill>
                  <a:srgbClr val="000000"/>
                </a:solidFill>
                <a:latin typeface="Kollektif"/>
              </a:rPr>
              <a:t> and </a:t>
            </a:r>
            <a:r>
              <a:rPr lang="en-US" sz="2999">
                <a:solidFill>
                  <a:srgbClr val="000000"/>
                </a:solidFill>
                <a:latin typeface="Kollektif Bold"/>
              </a:rPr>
              <a:t>network analysis</a:t>
            </a:r>
            <a:r>
              <a:rPr lang="en-US" sz="2999">
                <a:solidFill>
                  <a:srgbClr val="000000"/>
                </a:solidFill>
                <a:latin typeface="Kollektif"/>
              </a:rPr>
              <a:t>. </a:t>
            </a:r>
          </a:p>
          <a:p>
            <a:pPr>
              <a:lnSpc>
                <a:spcPts val="4499"/>
              </a:lnSpc>
            </a:pPr>
            <a:endParaRPr lang="en-US" sz="2999">
              <a:solidFill>
                <a:srgbClr val="000000"/>
              </a:solidFill>
              <a:latin typeface="Kollektif"/>
            </a:endParaRPr>
          </a:p>
          <a:p>
            <a:pPr>
              <a:lnSpc>
                <a:spcPts val="4499"/>
              </a:lnSpc>
            </a:pPr>
            <a:r>
              <a:rPr lang="en-US" sz="2999">
                <a:solidFill>
                  <a:srgbClr val="000000"/>
                </a:solidFill>
                <a:latin typeface="Kollektif"/>
              </a:rPr>
              <a:t>SciPy offers a one-stop solution for basic scientific computations for example Linear Algebra related algorithms.</a:t>
            </a:r>
          </a:p>
        </p:txBody>
      </p:sp>
      <p:sp>
        <p:nvSpPr>
          <p:cNvPr id="10" name="TextBox 10"/>
          <p:cNvSpPr txBox="1"/>
          <p:nvPr/>
        </p:nvSpPr>
        <p:spPr>
          <a:xfrm>
            <a:off x="706999" y="828781"/>
            <a:ext cx="7559277"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Discussion on SciPy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487498"/>
            <a:chOff x="0" y="0"/>
            <a:chExt cx="1913890" cy="260324"/>
          </a:xfrm>
        </p:grpSpPr>
        <p:sp>
          <p:nvSpPr>
            <p:cNvPr id="3" name="Freeform 3"/>
            <p:cNvSpPr/>
            <p:nvPr/>
          </p:nvSpPr>
          <p:spPr>
            <a:xfrm>
              <a:off x="0" y="0"/>
              <a:ext cx="1913890" cy="260324"/>
            </a:xfrm>
            <a:custGeom>
              <a:avLst/>
              <a:gdLst/>
              <a:ahLst/>
              <a:cxnLst/>
              <a:rect l="l" t="t" r="r" b="b"/>
              <a:pathLst>
                <a:path w="1913890" h="260324">
                  <a:moveTo>
                    <a:pt x="0" y="0"/>
                  </a:moveTo>
                  <a:lnTo>
                    <a:pt x="1913890" y="0"/>
                  </a:lnTo>
                  <a:lnTo>
                    <a:pt x="1913890" y="260324"/>
                  </a:lnTo>
                  <a:lnTo>
                    <a:pt x="0" y="260324"/>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597108" y="2844518"/>
            <a:ext cx="10364111" cy="4881908"/>
          </a:xfrm>
          <a:prstGeom prst="rect">
            <a:avLst/>
          </a:prstGeom>
        </p:spPr>
      </p:pic>
      <p:pic>
        <p:nvPicPr>
          <p:cNvPr id="5" name="Picture 5"/>
          <p:cNvPicPr>
            <a:picLocks noChangeAspect="1"/>
          </p:cNvPicPr>
          <p:nvPr/>
        </p:nvPicPr>
        <p:blipFill>
          <a:blip r:embed="rId3"/>
          <a:srcRect/>
          <a:stretch>
            <a:fillRect/>
          </a:stretch>
        </p:blipFill>
        <p:spPr>
          <a:xfrm>
            <a:off x="2872090" y="8213919"/>
            <a:ext cx="5814147" cy="1384321"/>
          </a:xfrm>
          <a:prstGeom prst="rect">
            <a:avLst/>
          </a:prstGeom>
        </p:spPr>
      </p:pic>
      <p:sp>
        <p:nvSpPr>
          <p:cNvPr id="6" name="TextBox 6"/>
          <p:cNvSpPr txBox="1"/>
          <p:nvPr/>
        </p:nvSpPr>
        <p:spPr>
          <a:xfrm>
            <a:off x="1028700" y="857034"/>
            <a:ext cx="16230600"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SciPy : First Image of Black hole</a:t>
            </a:r>
          </a:p>
        </p:txBody>
      </p:sp>
      <p:sp>
        <p:nvSpPr>
          <p:cNvPr id="7" name="TextBox 7"/>
          <p:cNvSpPr txBox="1"/>
          <p:nvPr/>
        </p:nvSpPr>
        <p:spPr>
          <a:xfrm>
            <a:off x="11104094" y="2936980"/>
            <a:ext cx="6848208" cy="6829426"/>
          </a:xfrm>
          <a:prstGeom prst="rect">
            <a:avLst/>
          </a:prstGeom>
        </p:spPr>
        <p:txBody>
          <a:bodyPr lIns="0" tIns="0" rIns="0" bIns="0" rtlCol="0" anchor="t">
            <a:spAutoFit/>
          </a:bodyPr>
          <a:lstStyle/>
          <a:p>
            <a:pPr>
              <a:lnSpc>
                <a:spcPts val="4499"/>
              </a:lnSpc>
            </a:pPr>
            <a:r>
              <a:rPr lang="en-US" sz="2999">
                <a:solidFill>
                  <a:srgbClr val="000000"/>
                </a:solidFill>
                <a:latin typeface="Kollektif"/>
              </a:rPr>
              <a:t>A large amount of data needed to be collected and decisions need to be made on which data to use and which not. </a:t>
            </a:r>
          </a:p>
          <a:p>
            <a:pPr>
              <a:lnSpc>
                <a:spcPts val="4499"/>
              </a:lnSpc>
            </a:pPr>
            <a:endParaRPr lang="en-US" sz="2999">
              <a:solidFill>
                <a:srgbClr val="000000"/>
              </a:solidFill>
              <a:latin typeface="Kollektif"/>
            </a:endParaRPr>
          </a:p>
          <a:p>
            <a:pPr>
              <a:lnSpc>
                <a:spcPts val="4499"/>
              </a:lnSpc>
            </a:pPr>
            <a:r>
              <a:rPr lang="en-US" sz="2999">
                <a:solidFill>
                  <a:srgbClr val="000000"/>
                </a:solidFill>
                <a:latin typeface="Kollektif"/>
              </a:rPr>
              <a:t>Those pipelines were built on </a:t>
            </a:r>
            <a:r>
              <a:rPr lang="en-US" sz="2999">
                <a:solidFill>
                  <a:srgbClr val="000000"/>
                </a:solidFill>
                <a:latin typeface="Kollektif Bold"/>
              </a:rPr>
              <a:t>pandas </a:t>
            </a:r>
            <a:r>
              <a:rPr lang="en-US" sz="2999">
                <a:solidFill>
                  <a:srgbClr val="000000"/>
                </a:solidFill>
                <a:latin typeface="Kollektif"/>
              </a:rPr>
              <a:t>and </a:t>
            </a:r>
            <a:r>
              <a:rPr lang="en-US" sz="2999">
                <a:solidFill>
                  <a:srgbClr val="000000"/>
                </a:solidFill>
                <a:latin typeface="Kollektif Bold"/>
              </a:rPr>
              <a:t>SciPy</a:t>
            </a:r>
            <a:r>
              <a:rPr lang="en-US" sz="2999">
                <a:solidFill>
                  <a:srgbClr val="000000"/>
                </a:solidFill>
                <a:latin typeface="Kollektif"/>
              </a:rPr>
              <a:t>, the standard astronomical file formats and time transformations were handled by </a:t>
            </a:r>
            <a:r>
              <a:rPr lang="en-US" sz="2999">
                <a:solidFill>
                  <a:srgbClr val="000000"/>
                </a:solidFill>
                <a:latin typeface="Kollektif Bold"/>
              </a:rPr>
              <a:t>Astropy</a:t>
            </a:r>
            <a:r>
              <a:rPr lang="en-US" sz="2999">
                <a:solidFill>
                  <a:srgbClr val="000000"/>
                </a:solidFill>
                <a:latin typeface="Kollektif"/>
              </a:rPr>
              <a:t>.</a:t>
            </a:r>
          </a:p>
          <a:p>
            <a:pPr>
              <a:lnSpc>
                <a:spcPts val="4499"/>
              </a:lnSpc>
            </a:pPr>
            <a:endParaRPr lang="en-US" sz="2999">
              <a:solidFill>
                <a:srgbClr val="000000"/>
              </a:solidFill>
              <a:latin typeface="Kollektif"/>
            </a:endParaRPr>
          </a:p>
          <a:p>
            <a:pPr>
              <a:lnSpc>
                <a:spcPts val="4499"/>
              </a:lnSpc>
            </a:pPr>
            <a:r>
              <a:rPr lang="en-US" sz="2999">
                <a:solidFill>
                  <a:srgbClr val="000000"/>
                </a:solidFill>
                <a:latin typeface="Kollektif"/>
              </a:rPr>
              <a:t>For plotting </a:t>
            </a:r>
            <a:r>
              <a:rPr lang="en-US" sz="2999">
                <a:solidFill>
                  <a:srgbClr val="000000"/>
                </a:solidFill>
                <a:latin typeface="Kollektif Bold"/>
              </a:rPr>
              <a:t>matplotlib </a:t>
            </a:r>
            <a:r>
              <a:rPr lang="en-US" sz="2999">
                <a:solidFill>
                  <a:srgbClr val="000000"/>
                </a:solidFill>
                <a:latin typeface="Kollektif"/>
              </a:rPr>
              <a:t>module was used. All of these modules are built upon NumPy’s arrays.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2268521">
            <a:off x="9104935" y="-29972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2379" y="7911360"/>
            <a:ext cx="18275621" cy="2380345"/>
            <a:chOff x="0" y="0"/>
            <a:chExt cx="2346717" cy="396348"/>
          </a:xfrm>
        </p:grpSpPr>
        <p:sp>
          <p:nvSpPr>
            <p:cNvPr id="6" name="Freeform 6"/>
            <p:cNvSpPr/>
            <p:nvPr/>
          </p:nvSpPr>
          <p:spPr>
            <a:xfrm>
              <a:off x="0" y="0"/>
              <a:ext cx="2346717" cy="396348"/>
            </a:xfrm>
            <a:custGeom>
              <a:avLst/>
              <a:gdLst/>
              <a:ahLst/>
              <a:cxnLst/>
              <a:rect l="l" t="t" r="r" b="b"/>
              <a:pathLst>
                <a:path w="2346717" h="396348">
                  <a:moveTo>
                    <a:pt x="0" y="0"/>
                  </a:moveTo>
                  <a:lnTo>
                    <a:pt x="2346717" y="0"/>
                  </a:lnTo>
                  <a:lnTo>
                    <a:pt x="2346717" y="396348"/>
                  </a:lnTo>
                  <a:lnTo>
                    <a:pt x="0" y="396348"/>
                  </a:lnTo>
                  <a:close/>
                </a:path>
              </a:pathLst>
            </a:custGeom>
            <a:solidFill>
              <a:srgbClr val="011C50"/>
            </a:solidFill>
          </p:spPr>
        </p:sp>
      </p:grpSp>
      <p:pic>
        <p:nvPicPr>
          <p:cNvPr id="7" name="Picture 7"/>
          <p:cNvPicPr>
            <a:picLocks noChangeAspect="1"/>
          </p:cNvPicPr>
          <p:nvPr/>
        </p:nvPicPr>
        <p:blipFill>
          <a:blip r:embed="rId4"/>
          <a:srcRect/>
          <a:stretch>
            <a:fillRect/>
          </a:stretch>
        </p:blipFill>
        <p:spPr>
          <a:xfrm>
            <a:off x="9731877" y="-112823"/>
            <a:ext cx="8978010" cy="8978010"/>
          </a:xfrm>
          <a:prstGeom prst="rect">
            <a:avLst/>
          </a:prstGeom>
        </p:spPr>
      </p:pic>
      <p:sp>
        <p:nvSpPr>
          <p:cNvPr id="8" name="TextBox 8"/>
          <p:cNvSpPr txBox="1"/>
          <p:nvPr/>
        </p:nvSpPr>
        <p:spPr>
          <a:xfrm>
            <a:off x="1028700" y="641985"/>
            <a:ext cx="7198138" cy="763905"/>
          </a:xfrm>
          <a:prstGeom prst="rect">
            <a:avLst/>
          </a:prstGeom>
        </p:spPr>
        <p:txBody>
          <a:bodyPr lIns="0" tIns="0" rIns="0" bIns="0" rtlCol="0" anchor="t">
            <a:spAutoFit/>
          </a:bodyPr>
          <a:lstStyle/>
          <a:p>
            <a:pPr>
              <a:lnSpc>
                <a:spcPts val="6000"/>
              </a:lnSpc>
            </a:pPr>
            <a:r>
              <a:rPr lang="en-US" sz="5000">
                <a:solidFill>
                  <a:srgbClr val="FFFFFF"/>
                </a:solidFill>
                <a:latin typeface="Kollektif Bold"/>
              </a:rPr>
              <a:t>Conclusion</a:t>
            </a:r>
          </a:p>
        </p:txBody>
      </p:sp>
      <p:sp>
        <p:nvSpPr>
          <p:cNvPr id="9" name="TextBox 9"/>
          <p:cNvSpPr txBox="1"/>
          <p:nvPr/>
        </p:nvSpPr>
        <p:spPr>
          <a:xfrm>
            <a:off x="1028700" y="1609421"/>
            <a:ext cx="9335455" cy="5934075"/>
          </a:xfrm>
          <a:prstGeom prst="rect">
            <a:avLst/>
          </a:prstGeom>
        </p:spPr>
        <p:txBody>
          <a:bodyPr lIns="0" tIns="0" rIns="0" bIns="0" rtlCol="0" anchor="t">
            <a:spAutoFit/>
          </a:bodyPr>
          <a:lstStyle/>
          <a:p>
            <a:pPr>
              <a:lnSpc>
                <a:spcPts val="3899"/>
              </a:lnSpc>
            </a:pPr>
            <a:r>
              <a:rPr lang="en-US" sz="2999">
                <a:solidFill>
                  <a:srgbClr val="FFFFFF"/>
                </a:solidFill>
                <a:latin typeface="Kollektif"/>
              </a:rPr>
              <a:t>Interactive programming practices such as IPython and Jupyter Notebook has enabled further growth of python.</a:t>
            </a:r>
          </a:p>
          <a:p>
            <a:pPr>
              <a:lnSpc>
                <a:spcPts val="3899"/>
              </a:lnSpc>
            </a:pPr>
            <a:endParaRPr lang="en-US" sz="2999">
              <a:solidFill>
                <a:srgbClr val="FFFFFF"/>
              </a:solidFill>
              <a:latin typeface="Kollektif"/>
            </a:endParaRPr>
          </a:p>
          <a:p>
            <a:pPr>
              <a:lnSpc>
                <a:spcPts val="3899"/>
              </a:lnSpc>
            </a:pPr>
            <a:r>
              <a:rPr lang="en-US" sz="2999">
                <a:solidFill>
                  <a:srgbClr val="FFFFFF"/>
                </a:solidFill>
                <a:latin typeface="Kollektif"/>
              </a:rPr>
              <a:t> The emergence of GitHub and has accelerated the development of open-source packages such as </a:t>
            </a:r>
            <a:r>
              <a:rPr lang="en-US" sz="2999">
                <a:solidFill>
                  <a:srgbClr val="FFFFFF"/>
                </a:solidFill>
                <a:latin typeface="Kollektif Bold"/>
              </a:rPr>
              <a:t>NumPy </a:t>
            </a:r>
            <a:r>
              <a:rPr lang="en-US" sz="2999">
                <a:solidFill>
                  <a:srgbClr val="FFFFFF"/>
                </a:solidFill>
                <a:latin typeface="Kollektif"/>
              </a:rPr>
              <a:t>and </a:t>
            </a:r>
            <a:r>
              <a:rPr lang="en-US" sz="2999">
                <a:solidFill>
                  <a:srgbClr val="FFFFFF"/>
                </a:solidFill>
                <a:latin typeface="Kollektif Bold"/>
              </a:rPr>
              <a:t>SciPy</a:t>
            </a:r>
            <a:r>
              <a:rPr lang="en-US" sz="2999">
                <a:solidFill>
                  <a:srgbClr val="FFFFFF"/>
                </a:solidFill>
                <a:latin typeface="Kollektif"/>
              </a:rPr>
              <a:t>. </a:t>
            </a:r>
          </a:p>
          <a:p>
            <a:pPr>
              <a:lnSpc>
                <a:spcPts val="3899"/>
              </a:lnSpc>
            </a:pPr>
            <a:endParaRPr lang="en-US" sz="2999">
              <a:solidFill>
                <a:srgbClr val="FFFFFF"/>
              </a:solidFill>
              <a:latin typeface="Kollektif"/>
            </a:endParaRPr>
          </a:p>
          <a:p>
            <a:pPr>
              <a:lnSpc>
                <a:spcPts val="3899"/>
              </a:lnSpc>
            </a:pPr>
            <a:r>
              <a:rPr lang="en-US" sz="2999">
                <a:solidFill>
                  <a:srgbClr val="FFFFFF"/>
                </a:solidFill>
                <a:latin typeface="Kollektif"/>
              </a:rPr>
              <a:t>Its role towards accelerating scientific research is unquestionable, but to be sustainable in the future it will need to accommodate modern hardware architectures such as GPU and TPU.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2268521">
            <a:off x="9104935" y="-29972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2089" y="7911360"/>
            <a:ext cx="18290089" cy="2380345"/>
            <a:chOff x="0" y="0"/>
            <a:chExt cx="2346717" cy="396348"/>
          </a:xfrm>
        </p:grpSpPr>
        <p:sp>
          <p:nvSpPr>
            <p:cNvPr id="6" name="Freeform 6"/>
            <p:cNvSpPr/>
            <p:nvPr/>
          </p:nvSpPr>
          <p:spPr>
            <a:xfrm>
              <a:off x="0" y="0"/>
              <a:ext cx="2346717" cy="396348"/>
            </a:xfrm>
            <a:custGeom>
              <a:avLst/>
              <a:gdLst/>
              <a:ahLst/>
              <a:cxnLst/>
              <a:rect l="l" t="t" r="r" b="b"/>
              <a:pathLst>
                <a:path w="2346717" h="396348">
                  <a:moveTo>
                    <a:pt x="0" y="0"/>
                  </a:moveTo>
                  <a:lnTo>
                    <a:pt x="2346717" y="0"/>
                  </a:lnTo>
                  <a:lnTo>
                    <a:pt x="2346717" y="396348"/>
                  </a:lnTo>
                  <a:lnTo>
                    <a:pt x="0" y="396348"/>
                  </a:lnTo>
                  <a:close/>
                </a:path>
              </a:pathLst>
            </a:custGeom>
            <a:solidFill>
              <a:srgbClr val="011C50"/>
            </a:solidFill>
          </p:spPr>
        </p:sp>
      </p:grpSp>
      <p:pic>
        <p:nvPicPr>
          <p:cNvPr id="7" name="Picture 7"/>
          <p:cNvPicPr>
            <a:picLocks noChangeAspect="1"/>
          </p:cNvPicPr>
          <p:nvPr/>
        </p:nvPicPr>
        <p:blipFill>
          <a:blip r:embed="rId4"/>
          <a:srcRect/>
          <a:stretch>
            <a:fillRect/>
          </a:stretch>
        </p:blipFill>
        <p:spPr>
          <a:xfrm>
            <a:off x="9783362" y="-37320"/>
            <a:ext cx="8827004" cy="8827004"/>
          </a:xfrm>
          <a:prstGeom prst="rect">
            <a:avLst/>
          </a:prstGeom>
        </p:spPr>
      </p:pic>
      <p:sp>
        <p:nvSpPr>
          <p:cNvPr id="8" name="TextBox 8"/>
          <p:cNvSpPr txBox="1"/>
          <p:nvPr/>
        </p:nvSpPr>
        <p:spPr>
          <a:xfrm>
            <a:off x="703456" y="3128407"/>
            <a:ext cx="9335455" cy="2466975"/>
          </a:xfrm>
          <a:prstGeom prst="rect">
            <a:avLst/>
          </a:prstGeom>
        </p:spPr>
        <p:txBody>
          <a:bodyPr lIns="0" tIns="0" rIns="0" bIns="0" rtlCol="0" anchor="t">
            <a:spAutoFit/>
          </a:bodyPr>
          <a:lstStyle/>
          <a:p>
            <a:pPr>
              <a:lnSpc>
                <a:spcPts val="3899"/>
              </a:lnSpc>
            </a:pPr>
            <a:r>
              <a:rPr lang="en-US" sz="2999">
                <a:solidFill>
                  <a:srgbClr val="FFFFFF"/>
                </a:solidFill>
                <a:latin typeface="Kollektif"/>
              </a:rPr>
              <a:t>The Scientific community focused on numerical computing have long neglected python due to its lack of speed, with the advent of Numba and further improvements in speed shall make python more favourable to the numerical computing community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42985" y="-363375"/>
            <a:ext cx="15051428" cy="14746763"/>
            <a:chOff x="0" y="0"/>
            <a:chExt cx="20068571" cy="19662351"/>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29839" y="2669540"/>
            <a:ext cx="5762803" cy="6772525"/>
          </a:xfrm>
          <a:prstGeom prst="rect">
            <a:avLst/>
          </a:prstGeom>
        </p:spPr>
      </p:pic>
      <p:sp>
        <p:nvSpPr>
          <p:cNvPr id="6" name="TextBox 6"/>
          <p:cNvSpPr txBox="1"/>
          <p:nvPr/>
        </p:nvSpPr>
        <p:spPr>
          <a:xfrm>
            <a:off x="1186235" y="3338308"/>
            <a:ext cx="8957543" cy="763905"/>
          </a:xfrm>
          <a:prstGeom prst="rect">
            <a:avLst/>
          </a:prstGeom>
        </p:spPr>
        <p:txBody>
          <a:bodyPr lIns="0" tIns="0" rIns="0" bIns="0" rtlCol="0" anchor="t">
            <a:spAutoFit/>
          </a:bodyPr>
          <a:lstStyle/>
          <a:p>
            <a:pPr>
              <a:lnSpc>
                <a:spcPts val="6000"/>
              </a:lnSpc>
            </a:pPr>
            <a:r>
              <a:rPr lang="en-US" sz="5000">
                <a:solidFill>
                  <a:srgbClr val="011C50"/>
                </a:solidFill>
                <a:latin typeface="Kollektif Bold"/>
              </a:rPr>
              <a:t>References</a:t>
            </a:r>
          </a:p>
        </p:txBody>
      </p:sp>
      <p:sp>
        <p:nvSpPr>
          <p:cNvPr id="7" name="TextBox 7"/>
          <p:cNvSpPr txBox="1"/>
          <p:nvPr/>
        </p:nvSpPr>
        <p:spPr>
          <a:xfrm>
            <a:off x="1186235" y="4885531"/>
            <a:ext cx="11154444" cy="495300"/>
          </a:xfrm>
          <a:prstGeom prst="rect">
            <a:avLst/>
          </a:prstGeom>
        </p:spPr>
        <p:txBody>
          <a:bodyPr lIns="0" tIns="0" rIns="0" bIns="0" rtlCol="0" anchor="t">
            <a:spAutoFit/>
          </a:bodyPr>
          <a:lstStyle/>
          <a:p>
            <a:pPr marL="0" lvl="0" indent="0" algn="l">
              <a:lnSpc>
                <a:spcPts val="3900"/>
              </a:lnSpc>
              <a:spcBef>
                <a:spcPct val="0"/>
              </a:spcBef>
            </a:pPr>
            <a:r>
              <a:rPr lang="en-US" sz="3000" u="none">
                <a:solidFill>
                  <a:srgbClr val="011C50"/>
                </a:solidFill>
                <a:latin typeface="Kollektif Bold"/>
              </a:rPr>
              <a:t>01. </a:t>
            </a:r>
            <a:r>
              <a:rPr lang="en-US" sz="3000" u="none">
                <a:solidFill>
                  <a:srgbClr val="011C50"/>
                </a:solidFill>
                <a:latin typeface="Kollektif"/>
              </a:rPr>
              <a:t>Array programming with NumPy. Nature, 585:357–362, 2020.</a:t>
            </a:r>
          </a:p>
        </p:txBody>
      </p:sp>
      <p:sp>
        <p:nvSpPr>
          <p:cNvPr id="8" name="TextBox 8"/>
          <p:cNvSpPr txBox="1"/>
          <p:nvPr/>
        </p:nvSpPr>
        <p:spPr>
          <a:xfrm>
            <a:off x="1186235" y="5948567"/>
            <a:ext cx="11301139" cy="990600"/>
          </a:xfrm>
          <a:prstGeom prst="rect">
            <a:avLst/>
          </a:prstGeom>
        </p:spPr>
        <p:txBody>
          <a:bodyPr lIns="0" tIns="0" rIns="0" bIns="0" rtlCol="0" anchor="t">
            <a:spAutoFit/>
          </a:bodyPr>
          <a:lstStyle/>
          <a:p>
            <a:pPr marL="0" lvl="0" indent="0" algn="l">
              <a:lnSpc>
                <a:spcPts val="3900"/>
              </a:lnSpc>
              <a:spcBef>
                <a:spcPct val="0"/>
              </a:spcBef>
            </a:pPr>
            <a:r>
              <a:rPr lang="en-US" sz="3000" u="none">
                <a:solidFill>
                  <a:srgbClr val="011C50"/>
                </a:solidFill>
                <a:latin typeface="Kollektif Bold"/>
              </a:rPr>
              <a:t>02. </a:t>
            </a:r>
            <a:r>
              <a:rPr lang="en-US" sz="3000" u="none">
                <a:solidFill>
                  <a:srgbClr val="011C50"/>
                </a:solidFill>
                <a:latin typeface="Kollektif"/>
              </a:rPr>
              <a:t>Fundamental Algorithms for Scientific Computing in Python. Nature Methods, 17:261–272, 2020.</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87374" y="1359448"/>
            <a:ext cx="5800626" cy="17909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2682" y="7911360"/>
            <a:ext cx="18290682" cy="2380345"/>
            <a:chOff x="0" y="0"/>
            <a:chExt cx="2507534" cy="396348"/>
          </a:xfrm>
        </p:grpSpPr>
        <p:sp>
          <p:nvSpPr>
            <p:cNvPr id="3" name="Freeform 3"/>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grpSp>
        <p:nvGrpSpPr>
          <p:cNvPr id="4" name="Group 4"/>
          <p:cNvGrpSpPr/>
          <p:nvPr/>
        </p:nvGrpSpPr>
        <p:grpSpPr>
          <a:xfrm>
            <a:off x="-2047899" y="-2157747"/>
            <a:ext cx="9201199" cy="9700295"/>
            <a:chOff x="0" y="0"/>
            <a:chExt cx="12268265" cy="12933727"/>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pic>
        <p:nvPicPr>
          <p:cNvPr id="7" name="Picture 7"/>
          <p:cNvPicPr>
            <a:picLocks noChangeAspect="1"/>
          </p:cNvPicPr>
          <p:nvPr/>
        </p:nvPicPr>
        <p:blipFill>
          <a:blip r:embed="rId4"/>
          <a:srcRect/>
          <a:stretch>
            <a:fillRect/>
          </a:stretch>
        </p:blipFill>
        <p:spPr>
          <a:xfrm>
            <a:off x="-281743" y="381383"/>
            <a:ext cx="7653803" cy="7653803"/>
          </a:xfrm>
          <a:prstGeom prst="rect">
            <a:avLst/>
          </a:prstGeom>
        </p:spPr>
      </p:pic>
      <p:sp>
        <p:nvSpPr>
          <p:cNvPr id="8" name="TextBox 8"/>
          <p:cNvSpPr txBox="1"/>
          <p:nvPr/>
        </p:nvSpPr>
        <p:spPr>
          <a:xfrm>
            <a:off x="7372060" y="1920875"/>
            <a:ext cx="9887240" cy="1371600"/>
          </a:xfrm>
          <a:prstGeom prst="rect">
            <a:avLst/>
          </a:prstGeom>
        </p:spPr>
        <p:txBody>
          <a:bodyPr lIns="0" tIns="0" rIns="0" bIns="0" rtlCol="0" anchor="t">
            <a:spAutoFit/>
          </a:bodyPr>
          <a:lstStyle/>
          <a:p>
            <a:pPr>
              <a:lnSpc>
                <a:spcPts val="3599"/>
              </a:lnSpc>
            </a:pPr>
            <a:r>
              <a:rPr lang="en-US" sz="2999">
                <a:solidFill>
                  <a:srgbClr val="FFFFFF"/>
                </a:solidFill>
                <a:latin typeface="Kollektif"/>
              </a:rPr>
              <a:t>Python is one of the most important tools in every scientist’s toolbox that comes in handy in every field of his/her research.</a:t>
            </a:r>
          </a:p>
        </p:txBody>
      </p:sp>
      <p:sp>
        <p:nvSpPr>
          <p:cNvPr id="9" name="TextBox 9"/>
          <p:cNvSpPr txBox="1"/>
          <p:nvPr/>
        </p:nvSpPr>
        <p:spPr>
          <a:xfrm>
            <a:off x="7372060" y="3705225"/>
            <a:ext cx="9887240" cy="1371600"/>
          </a:xfrm>
          <a:prstGeom prst="rect">
            <a:avLst/>
          </a:prstGeom>
        </p:spPr>
        <p:txBody>
          <a:bodyPr lIns="0" tIns="0" rIns="0" bIns="0" rtlCol="0" anchor="t">
            <a:spAutoFit/>
          </a:bodyPr>
          <a:lstStyle/>
          <a:p>
            <a:pPr>
              <a:lnSpc>
                <a:spcPts val="3599"/>
              </a:lnSpc>
            </a:pPr>
            <a:r>
              <a:rPr lang="en-US" sz="2999">
                <a:solidFill>
                  <a:srgbClr val="FFFFFF"/>
                </a:solidFill>
                <a:latin typeface="Kollektif"/>
              </a:rPr>
              <a:t>Python being very easy to understand and having a low learning curve is user-friendly and easily adaptable which in turn has led to its huge popularity.</a:t>
            </a:r>
          </a:p>
        </p:txBody>
      </p:sp>
      <p:sp>
        <p:nvSpPr>
          <p:cNvPr id="10" name="TextBox 10"/>
          <p:cNvSpPr txBox="1"/>
          <p:nvPr/>
        </p:nvSpPr>
        <p:spPr>
          <a:xfrm>
            <a:off x="7372060" y="5542298"/>
            <a:ext cx="9887240" cy="1846659"/>
          </a:xfrm>
          <a:prstGeom prst="rect">
            <a:avLst/>
          </a:prstGeom>
        </p:spPr>
        <p:txBody>
          <a:bodyPr lIns="0" tIns="0" rIns="0" bIns="0" rtlCol="0" anchor="t">
            <a:spAutoFit/>
          </a:bodyPr>
          <a:lstStyle/>
          <a:p>
            <a:pPr>
              <a:lnSpc>
                <a:spcPts val="3599"/>
              </a:lnSpc>
            </a:pPr>
            <a:r>
              <a:rPr lang="en-US" sz="3000" dirty="0">
                <a:solidFill>
                  <a:srgbClr val="FFFFFF"/>
                </a:solidFill>
                <a:latin typeface="Kollektif"/>
              </a:rPr>
              <a:t>Being popular and carrying thousands and thousands of useful libraries and packages, it is now an indispensable language in any field, from market analysis to space probes, Python has got its feet down efficiently.</a:t>
            </a:r>
          </a:p>
        </p:txBody>
      </p:sp>
      <p:sp>
        <p:nvSpPr>
          <p:cNvPr id="11" name="TextBox 11"/>
          <p:cNvSpPr txBox="1"/>
          <p:nvPr/>
        </p:nvSpPr>
        <p:spPr>
          <a:xfrm>
            <a:off x="7372060" y="816093"/>
            <a:ext cx="9887240" cy="754380"/>
          </a:xfrm>
          <a:prstGeom prst="rect">
            <a:avLst/>
          </a:prstGeom>
        </p:spPr>
        <p:txBody>
          <a:bodyPr lIns="0" tIns="0" rIns="0" bIns="0" rtlCol="0" anchor="t">
            <a:spAutoFit/>
          </a:bodyPr>
          <a:lstStyle/>
          <a:p>
            <a:pPr>
              <a:lnSpc>
                <a:spcPts val="5999"/>
              </a:lnSpc>
            </a:pPr>
            <a:r>
              <a:rPr lang="en-US" sz="4999">
                <a:solidFill>
                  <a:srgbClr val="FFFFFF"/>
                </a:solidFill>
                <a:latin typeface="Kollektif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2682" y="7911360"/>
            <a:ext cx="18290682" cy="2380345"/>
            <a:chOff x="0" y="0"/>
            <a:chExt cx="2507534" cy="396348"/>
          </a:xfrm>
        </p:grpSpPr>
        <p:sp>
          <p:nvSpPr>
            <p:cNvPr id="3" name="Freeform 3"/>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grpSp>
        <p:nvGrpSpPr>
          <p:cNvPr id="4" name="Group 4"/>
          <p:cNvGrpSpPr/>
          <p:nvPr/>
        </p:nvGrpSpPr>
        <p:grpSpPr>
          <a:xfrm>
            <a:off x="-2047899" y="-2157747"/>
            <a:ext cx="9201199" cy="9700295"/>
            <a:chOff x="0" y="0"/>
            <a:chExt cx="12268265" cy="12933727"/>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pic>
        <p:nvPicPr>
          <p:cNvPr id="7" name="Picture 7"/>
          <p:cNvPicPr>
            <a:picLocks noChangeAspect="1"/>
          </p:cNvPicPr>
          <p:nvPr/>
        </p:nvPicPr>
        <p:blipFill>
          <a:blip r:embed="rId4"/>
          <a:srcRect/>
          <a:stretch>
            <a:fillRect/>
          </a:stretch>
        </p:blipFill>
        <p:spPr>
          <a:xfrm>
            <a:off x="11126559" y="659888"/>
            <a:ext cx="6882660" cy="6882660"/>
          </a:xfrm>
          <a:prstGeom prst="rect">
            <a:avLst/>
          </a:prstGeom>
        </p:spPr>
      </p:pic>
      <p:sp>
        <p:nvSpPr>
          <p:cNvPr id="8" name="TextBox 8"/>
          <p:cNvSpPr txBox="1"/>
          <p:nvPr/>
        </p:nvSpPr>
        <p:spPr>
          <a:xfrm>
            <a:off x="1028700" y="1606747"/>
            <a:ext cx="9887240" cy="1371600"/>
          </a:xfrm>
          <a:prstGeom prst="rect">
            <a:avLst/>
          </a:prstGeom>
        </p:spPr>
        <p:txBody>
          <a:bodyPr lIns="0" tIns="0" rIns="0" bIns="0" rtlCol="0" anchor="t">
            <a:spAutoFit/>
          </a:bodyPr>
          <a:lstStyle/>
          <a:p>
            <a:pPr>
              <a:lnSpc>
                <a:spcPts val="3599"/>
              </a:lnSpc>
            </a:pPr>
            <a:r>
              <a:rPr lang="en-US" sz="2999">
                <a:solidFill>
                  <a:srgbClr val="F5BE49"/>
                </a:solidFill>
                <a:latin typeface="Kollektif Bold"/>
              </a:rPr>
              <a:t>NumPy</a:t>
            </a:r>
            <a:r>
              <a:rPr lang="en-US" sz="2999">
                <a:solidFill>
                  <a:srgbClr val="FFFFFF"/>
                </a:solidFill>
                <a:latin typeface="Kollektif"/>
              </a:rPr>
              <a:t> and </a:t>
            </a:r>
            <a:r>
              <a:rPr lang="en-US" sz="2999">
                <a:solidFill>
                  <a:srgbClr val="F5BE49"/>
                </a:solidFill>
                <a:latin typeface="Kollektif Bold"/>
              </a:rPr>
              <a:t>SciPy</a:t>
            </a:r>
            <a:r>
              <a:rPr lang="en-US" sz="2999">
                <a:solidFill>
                  <a:srgbClr val="FFFFFF"/>
                </a:solidFill>
                <a:latin typeface="Kollektif Bold"/>
              </a:rPr>
              <a:t> </a:t>
            </a:r>
            <a:r>
              <a:rPr lang="en-US" sz="2999">
                <a:solidFill>
                  <a:srgbClr val="FFFFFF"/>
                </a:solidFill>
                <a:latin typeface="Kollektif"/>
              </a:rPr>
              <a:t>lie at the core of all the scientific modules available in Python. They have gradually become the standards for scientific implementation in Python.</a:t>
            </a:r>
          </a:p>
        </p:txBody>
      </p:sp>
      <p:sp>
        <p:nvSpPr>
          <p:cNvPr id="9" name="TextBox 9"/>
          <p:cNvSpPr txBox="1"/>
          <p:nvPr/>
        </p:nvSpPr>
        <p:spPr>
          <a:xfrm>
            <a:off x="1028700" y="3405206"/>
            <a:ext cx="9887240" cy="1828800"/>
          </a:xfrm>
          <a:prstGeom prst="rect">
            <a:avLst/>
          </a:prstGeom>
        </p:spPr>
        <p:txBody>
          <a:bodyPr lIns="0" tIns="0" rIns="0" bIns="0" rtlCol="0" anchor="t">
            <a:spAutoFit/>
          </a:bodyPr>
          <a:lstStyle/>
          <a:p>
            <a:pPr>
              <a:lnSpc>
                <a:spcPts val="3599"/>
              </a:lnSpc>
            </a:pPr>
            <a:r>
              <a:rPr lang="en-US" sz="2999">
                <a:solidFill>
                  <a:srgbClr val="FFFFFF"/>
                </a:solidFill>
                <a:latin typeface="Kollektif"/>
              </a:rPr>
              <a:t>Implementation of NumPy using </a:t>
            </a:r>
            <a:r>
              <a:rPr lang="en-US" sz="2999">
                <a:solidFill>
                  <a:srgbClr val="F5BE49"/>
                </a:solidFill>
                <a:latin typeface="Kollektif Bold"/>
              </a:rPr>
              <a:t>C</a:t>
            </a:r>
            <a:r>
              <a:rPr lang="en-US" sz="2999">
                <a:solidFill>
                  <a:srgbClr val="FFFFFF"/>
                </a:solidFill>
                <a:latin typeface="Kollektif"/>
              </a:rPr>
              <a:t> programming language which makes it very fast and efficient in terms of memory. These are some of the prime reasons it has risen to be the standard in scientific-computing ecosystem.</a:t>
            </a:r>
          </a:p>
        </p:txBody>
      </p:sp>
      <p:sp>
        <p:nvSpPr>
          <p:cNvPr id="10" name="TextBox 10"/>
          <p:cNvSpPr txBox="1"/>
          <p:nvPr/>
        </p:nvSpPr>
        <p:spPr>
          <a:xfrm>
            <a:off x="1028700" y="5681288"/>
            <a:ext cx="9887240" cy="923330"/>
          </a:xfrm>
          <a:prstGeom prst="rect">
            <a:avLst/>
          </a:prstGeom>
        </p:spPr>
        <p:txBody>
          <a:bodyPr lIns="0" tIns="0" rIns="0" bIns="0" rtlCol="0" anchor="t">
            <a:spAutoFit/>
          </a:bodyPr>
          <a:lstStyle/>
          <a:p>
            <a:pPr>
              <a:lnSpc>
                <a:spcPts val="3599"/>
              </a:lnSpc>
            </a:pPr>
            <a:r>
              <a:rPr lang="en-US" sz="3000" dirty="0">
                <a:solidFill>
                  <a:srgbClr val="FFFFFF"/>
                </a:solidFill>
                <a:latin typeface="Kollektif"/>
              </a:rPr>
              <a:t>Various standard libraries like </a:t>
            </a:r>
            <a:r>
              <a:rPr lang="en-US" sz="3000" dirty="0">
                <a:solidFill>
                  <a:srgbClr val="F5BE49"/>
                </a:solidFill>
                <a:latin typeface="Kollektif"/>
              </a:rPr>
              <a:t>Matplotlib</a:t>
            </a:r>
            <a:r>
              <a:rPr lang="en-US" sz="3000" dirty="0">
                <a:solidFill>
                  <a:srgbClr val="FFFFFF"/>
                </a:solidFill>
                <a:latin typeface="Kollektif"/>
              </a:rPr>
              <a:t>, </a:t>
            </a:r>
            <a:r>
              <a:rPr lang="en-US" sz="3000" dirty="0">
                <a:solidFill>
                  <a:srgbClr val="F5BE49"/>
                </a:solidFill>
                <a:latin typeface="Kollektif"/>
              </a:rPr>
              <a:t>Pandas</a:t>
            </a:r>
            <a:r>
              <a:rPr lang="en-US" sz="3000" dirty="0">
                <a:solidFill>
                  <a:srgbClr val="FFFFFF"/>
                </a:solidFill>
                <a:latin typeface="Kollektif"/>
              </a:rPr>
              <a:t>, </a:t>
            </a:r>
            <a:r>
              <a:rPr lang="en-US" sz="3000" dirty="0">
                <a:solidFill>
                  <a:srgbClr val="F5BE49"/>
                </a:solidFill>
                <a:latin typeface="Kollektif"/>
              </a:rPr>
              <a:t>Scikit-Learn</a:t>
            </a:r>
            <a:r>
              <a:rPr lang="en-US" sz="3000" dirty="0">
                <a:solidFill>
                  <a:srgbClr val="FFFFFF"/>
                </a:solidFill>
                <a:latin typeface="Kollektif"/>
              </a:rPr>
              <a:t> and </a:t>
            </a:r>
            <a:r>
              <a:rPr lang="en-US" sz="3000" dirty="0">
                <a:solidFill>
                  <a:srgbClr val="F5BE49"/>
                </a:solidFill>
                <a:latin typeface="Kollektif"/>
              </a:rPr>
              <a:t>Scikit-Image</a:t>
            </a:r>
            <a:r>
              <a:rPr lang="en-US" sz="3000" dirty="0">
                <a:solidFill>
                  <a:srgbClr val="FFFFFF"/>
                </a:solidFill>
                <a:latin typeface="Kollektif"/>
              </a:rPr>
              <a:t> use NumPy in their core.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50737" cy="10484413"/>
          </a:xfrm>
          <a:prstGeom prst="rect">
            <a:avLst/>
          </a:prstGeom>
          <a:solidFill>
            <a:srgbClr val="004A98"/>
          </a:solidFill>
        </p:spPr>
      </p:sp>
      <p:grpSp>
        <p:nvGrpSpPr>
          <p:cNvPr id="3" name="Group 3"/>
          <p:cNvGrpSpPr/>
          <p:nvPr/>
        </p:nvGrpSpPr>
        <p:grpSpPr>
          <a:xfrm>
            <a:off x="-372645" y="4480134"/>
            <a:ext cx="9718565" cy="4889428"/>
            <a:chOff x="0" y="0"/>
            <a:chExt cx="12958087" cy="6519237"/>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302"/>
            <a:stretch>
              <a:fillRect/>
            </a:stretch>
          </p:blipFill>
          <p:spPr>
            <a:xfrm>
              <a:off x="8587" y="0"/>
              <a:ext cx="12949499" cy="5528240"/>
            </a:xfrm>
            <a:prstGeom prst="rect">
              <a:avLst/>
            </a:prstGeom>
          </p:spPr>
        </p:pic>
      </p:grpSp>
      <p:grpSp>
        <p:nvGrpSpPr>
          <p:cNvPr id="6" name="Group 6"/>
          <p:cNvGrpSpPr/>
          <p:nvPr/>
        </p:nvGrpSpPr>
        <p:grpSpPr>
          <a:xfrm>
            <a:off x="-2682" y="7911360"/>
            <a:ext cx="9353419" cy="2380345"/>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4"/>
          <a:srcRect/>
          <a:stretch>
            <a:fillRect/>
          </a:stretch>
        </p:blipFill>
        <p:spPr>
          <a:xfrm>
            <a:off x="1028700" y="2408527"/>
            <a:ext cx="6531472" cy="4656099"/>
          </a:xfrm>
          <a:prstGeom prst="rect">
            <a:avLst/>
          </a:prstGeom>
        </p:spPr>
      </p:pic>
      <p:sp>
        <p:nvSpPr>
          <p:cNvPr id="9" name="TextBox 9"/>
          <p:cNvSpPr txBox="1"/>
          <p:nvPr/>
        </p:nvSpPr>
        <p:spPr>
          <a:xfrm>
            <a:off x="9743189" y="2294227"/>
            <a:ext cx="8050440" cy="1114426"/>
          </a:xfrm>
          <a:prstGeom prst="rect">
            <a:avLst/>
          </a:prstGeom>
        </p:spPr>
        <p:txBody>
          <a:bodyPr lIns="0" tIns="0" rIns="0" bIns="0" rtlCol="0" anchor="t">
            <a:spAutoFit/>
          </a:bodyPr>
          <a:lstStyle/>
          <a:p>
            <a:pPr>
              <a:lnSpc>
                <a:spcPts val="4499"/>
              </a:lnSpc>
            </a:pPr>
            <a:r>
              <a:rPr lang="en-US" sz="2999">
                <a:solidFill>
                  <a:srgbClr val="000000"/>
                </a:solidFill>
                <a:latin typeface="Kollektif"/>
              </a:rPr>
              <a:t>There are two basic factors upon which NumPy can be compared with Python's native Lists.</a:t>
            </a:r>
          </a:p>
        </p:txBody>
      </p:sp>
      <p:sp>
        <p:nvSpPr>
          <p:cNvPr id="10" name="TextBox 10"/>
          <p:cNvSpPr txBox="1"/>
          <p:nvPr/>
        </p:nvSpPr>
        <p:spPr>
          <a:xfrm>
            <a:off x="9743189" y="938827"/>
            <a:ext cx="8050440" cy="565150"/>
          </a:xfrm>
          <a:prstGeom prst="rect">
            <a:avLst/>
          </a:prstGeom>
        </p:spPr>
        <p:txBody>
          <a:bodyPr lIns="0" tIns="0" rIns="0" bIns="0" rtlCol="0" anchor="t">
            <a:spAutoFit/>
          </a:bodyPr>
          <a:lstStyle/>
          <a:p>
            <a:pPr marL="0" lvl="0" indent="0" algn="l">
              <a:lnSpc>
                <a:spcPts val="4549"/>
              </a:lnSpc>
            </a:pPr>
            <a:r>
              <a:rPr lang="en-US" sz="3499">
                <a:solidFill>
                  <a:srgbClr val="011C50"/>
                </a:solidFill>
                <a:latin typeface="Kollektif Bold"/>
              </a:rPr>
              <a:t>Comparing NumPy with Lists in Python</a:t>
            </a:r>
          </a:p>
        </p:txBody>
      </p:sp>
      <p:sp>
        <p:nvSpPr>
          <p:cNvPr id="11" name="TextBox 11"/>
          <p:cNvSpPr txBox="1"/>
          <p:nvPr/>
        </p:nvSpPr>
        <p:spPr>
          <a:xfrm>
            <a:off x="706999" y="828781"/>
            <a:ext cx="7559277"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Analysis of NumPy</a:t>
            </a:r>
          </a:p>
        </p:txBody>
      </p:sp>
      <p:sp>
        <p:nvSpPr>
          <p:cNvPr id="12" name="TextBox 12"/>
          <p:cNvSpPr txBox="1"/>
          <p:nvPr/>
        </p:nvSpPr>
        <p:spPr>
          <a:xfrm>
            <a:off x="9743189" y="4318209"/>
            <a:ext cx="8050440" cy="1114426"/>
          </a:xfrm>
          <a:prstGeom prst="rect">
            <a:avLst/>
          </a:prstGeom>
        </p:spPr>
        <p:txBody>
          <a:bodyPr lIns="0" tIns="0" rIns="0" bIns="0" rtlCol="0" anchor="t">
            <a:spAutoFit/>
          </a:bodyPr>
          <a:lstStyle/>
          <a:p>
            <a:pPr marL="647695" lvl="1" indent="-323848">
              <a:lnSpc>
                <a:spcPts val="4499"/>
              </a:lnSpc>
              <a:buFont typeface="Arial"/>
              <a:buChar char="•"/>
            </a:pPr>
            <a:r>
              <a:rPr lang="en-US" sz="2999">
                <a:solidFill>
                  <a:srgbClr val="000000"/>
                </a:solidFill>
                <a:latin typeface="Kollektif Bold"/>
              </a:rPr>
              <a:t>Speed</a:t>
            </a:r>
          </a:p>
          <a:p>
            <a:pPr marL="647695" lvl="1" indent="-323848">
              <a:lnSpc>
                <a:spcPts val="4499"/>
              </a:lnSpc>
              <a:buFont typeface="Arial"/>
              <a:buChar char="•"/>
            </a:pPr>
            <a:r>
              <a:rPr lang="en-US" sz="2999">
                <a:solidFill>
                  <a:srgbClr val="000000"/>
                </a:solidFill>
                <a:latin typeface="Kollektif Bold"/>
              </a:rPr>
              <a:t>Memory consumption</a:t>
            </a:r>
          </a:p>
        </p:txBody>
      </p:sp>
      <p:sp>
        <p:nvSpPr>
          <p:cNvPr id="13" name="TextBox 13"/>
          <p:cNvSpPr txBox="1"/>
          <p:nvPr/>
        </p:nvSpPr>
        <p:spPr>
          <a:xfrm>
            <a:off x="9743189" y="6209148"/>
            <a:ext cx="8050440" cy="2257426"/>
          </a:xfrm>
          <a:prstGeom prst="rect">
            <a:avLst/>
          </a:prstGeom>
        </p:spPr>
        <p:txBody>
          <a:bodyPr lIns="0" tIns="0" rIns="0" bIns="0" rtlCol="0" anchor="t">
            <a:spAutoFit/>
          </a:bodyPr>
          <a:lstStyle/>
          <a:p>
            <a:pPr>
              <a:lnSpc>
                <a:spcPts val="4499"/>
              </a:lnSpc>
            </a:pPr>
            <a:r>
              <a:rPr lang="en-US" sz="2999">
                <a:solidFill>
                  <a:srgbClr val="000000"/>
                </a:solidFill>
                <a:latin typeface="Kollektif"/>
              </a:rPr>
              <a:t>We can further compare the speed of NumPy with that of Lists using the time module in Python and can get a graph of it as an illustration.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AutoShape 4"/>
          <p:cNvSpPr/>
          <p:nvPr/>
        </p:nvSpPr>
        <p:spPr>
          <a:xfrm>
            <a:off x="8356103" y="6390537"/>
            <a:ext cx="8903197" cy="0"/>
          </a:xfrm>
          <a:prstGeom prst="line">
            <a:avLst/>
          </a:prstGeom>
          <a:ln w="9525" cap="rnd">
            <a:solidFill>
              <a:srgbClr val="004A98">
                <a:alpha val="49804"/>
              </a:srgbClr>
            </a:solidFill>
            <a:prstDash val="solid"/>
            <a:headEnd type="none" w="sm" len="sm"/>
            <a:tailEnd type="none" w="sm" len="sm"/>
          </a:ln>
        </p:spPr>
      </p:sp>
      <p:pic>
        <p:nvPicPr>
          <p:cNvPr id="5" name="Picture 5"/>
          <p:cNvPicPr>
            <a:picLocks noChangeAspect="1"/>
          </p:cNvPicPr>
          <p:nvPr/>
        </p:nvPicPr>
        <p:blipFill>
          <a:blip r:embed="rId2"/>
          <a:srcRect/>
          <a:stretch>
            <a:fillRect/>
          </a:stretch>
        </p:blipFill>
        <p:spPr>
          <a:xfrm>
            <a:off x="528162" y="3805810"/>
            <a:ext cx="7589547" cy="5452490"/>
          </a:xfrm>
          <a:prstGeom prst="rect">
            <a:avLst/>
          </a:prstGeom>
        </p:spPr>
      </p:pic>
      <p:sp>
        <p:nvSpPr>
          <p:cNvPr id="6" name="TextBox 6"/>
          <p:cNvSpPr txBox="1"/>
          <p:nvPr/>
        </p:nvSpPr>
        <p:spPr>
          <a:xfrm>
            <a:off x="1028700" y="1100967"/>
            <a:ext cx="16230600"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Comparison of Memory consumption</a:t>
            </a:r>
          </a:p>
        </p:txBody>
      </p:sp>
      <p:grpSp>
        <p:nvGrpSpPr>
          <p:cNvPr id="7" name="Group 7"/>
          <p:cNvGrpSpPr/>
          <p:nvPr/>
        </p:nvGrpSpPr>
        <p:grpSpPr>
          <a:xfrm>
            <a:off x="8356103" y="4095639"/>
            <a:ext cx="8439982" cy="1723584"/>
            <a:chOff x="0" y="0"/>
            <a:chExt cx="11253310" cy="2298112"/>
          </a:xfrm>
        </p:grpSpPr>
        <p:sp>
          <p:nvSpPr>
            <p:cNvPr id="8" name="TextBox 8"/>
            <p:cNvSpPr txBox="1"/>
            <p:nvPr/>
          </p:nvSpPr>
          <p:spPr>
            <a:xfrm>
              <a:off x="0" y="831262"/>
              <a:ext cx="11253310" cy="1466850"/>
            </a:xfrm>
            <a:prstGeom prst="rect">
              <a:avLst/>
            </a:prstGeom>
          </p:spPr>
          <p:txBody>
            <a:bodyPr lIns="0" tIns="0" rIns="0" bIns="0" rtlCol="0" anchor="t">
              <a:spAutoFit/>
            </a:bodyPr>
            <a:lstStyle/>
            <a:p>
              <a:pPr>
                <a:lnSpc>
                  <a:spcPts val="4500"/>
                </a:lnSpc>
              </a:pPr>
              <a:r>
                <a:rPr lang="en-US" sz="3000">
                  <a:solidFill>
                    <a:srgbClr val="011C50"/>
                  </a:solidFill>
                  <a:latin typeface="Kollektif"/>
                </a:rPr>
                <a:t>Lists consume considerably more memory than NumPy.</a:t>
              </a:r>
            </a:p>
          </p:txBody>
        </p:sp>
        <p:sp>
          <p:nvSpPr>
            <p:cNvPr id="9" name="TextBox 9"/>
            <p:cNvSpPr txBox="1"/>
            <p:nvPr/>
          </p:nvSpPr>
          <p:spPr>
            <a:xfrm>
              <a:off x="0" y="-47625"/>
              <a:ext cx="11253310" cy="750358"/>
            </a:xfrm>
            <a:prstGeom prst="rect">
              <a:avLst/>
            </a:prstGeom>
          </p:spPr>
          <p:txBody>
            <a:bodyPr lIns="0" tIns="0" rIns="0" bIns="0" rtlCol="0" anchor="t">
              <a:spAutoFit/>
            </a:bodyPr>
            <a:lstStyle/>
            <a:p>
              <a:pPr marL="0" lvl="0" indent="0" algn="l">
                <a:lnSpc>
                  <a:spcPts val="4550"/>
                </a:lnSpc>
                <a:spcBef>
                  <a:spcPct val="0"/>
                </a:spcBef>
              </a:pPr>
              <a:r>
                <a:rPr lang="en-US" sz="3500">
                  <a:solidFill>
                    <a:srgbClr val="011C50"/>
                  </a:solidFill>
                  <a:latin typeface="Kollektif Bold"/>
                </a:rPr>
                <a:t>Native Lists in Python</a:t>
              </a:r>
            </a:p>
          </p:txBody>
        </p:sp>
      </p:grpSp>
      <p:grpSp>
        <p:nvGrpSpPr>
          <p:cNvPr id="10" name="Group 10"/>
          <p:cNvGrpSpPr/>
          <p:nvPr/>
        </p:nvGrpSpPr>
        <p:grpSpPr>
          <a:xfrm>
            <a:off x="8356103" y="7037416"/>
            <a:ext cx="8439982" cy="1723584"/>
            <a:chOff x="0" y="0"/>
            <a:chExt cx="11253310" cy="2298112"/>
          </a:xfrm>
        </p:grpSpPr>
        <p:sp>
          <p:nvSpPr>
            <p:cNvPr id="11" name="TextBox 11"/>
            <p:cNvSpPr txBox="1"/>
            <p:nvPr/>
          </p:nvSpPr>
          <p:spPr>
            <a:xfrm>
              <a:off x="0" y="831262"/>
              <a:ext cx="11253310" cy="1466850"/>
            </a:xfrm>
            <a:prstGeom prst="rect">
              <a:avLst/>
            </a:prstGeom>
          </p:spPr>
          <p:txBody>
            <a:bodyPr lIns="0" tIns="0" rIns="0" bIns="0" rtlCol="0" anchor="t">
              <a:spAutoFit/>
            </a:bodyPr>
            <a:lstStyle/>
            <a:p>
              <a:pPr>
                <a:lnSpc>
                  <a:spcPts val="4500"/>
                </a:lnSpc>
              </a:pPr>
              <a:r>
                <a:rPr lang="en-US" sz="3000">
                  <a:solidFill>
                    <a:srgbClr val="011C50"/>
                  </a:solidFill>
                  <a:latin typeface="Kollektif"/>
                </a:rPr>
                <a:t>NumPy has a more efficient method to store data and occupies much lower space than lists.</a:t>
              </a:r>
            </a:p>
          </p:txBody>
        </p:sp>
        <p:sp>
          <p:nvSpPr>
            <p:cNvPr id="12" name="TextBox 12"/>
            <p:cNvSpPr txBox="1"/>
            <p:nvPr/>
          </p:nvSpPr>
          <p:spPr>
            <a:xfrm>
              <a:off x="0" y="-47625"/>
              <a:ext cx="11253310" cy="750358"/>
            </a:xfrm>
            <a:prstGeom prst="rect">
              <a:avLst/>
            </a:prstGeom>
          </p:spPr>
          <p:txBody>
            <a:bodyPr lIns="0" tIns="0" rIns="0" bIns="0" rtlCol="0" anchor="t">
              <a:spAutoFit/>
            </a:bodyPr>
            <a:lstStyle/>
            <a:p>
              <a:pPr marL="0" lvl="0" indent="0" algn="l">
                <a:lnSpc>
                  <a:spcPts val="4550"/>
                </a:lnSpc>
              </a:pPr>
              <a:r>
                <a:rPr lang="en-US" sz="3500">
                  <a:solidFill>
                    <a:srgbClr val="011C50"/>
                  </a:solidFill>
                  <a:latin typeface="Kollektif Bold"/>
                </a:rPr>
                <a:t>NumPy is more efficient than Lists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487498"/>
            <a:chOff x="0" y="0"/>
            <a:chExt cx="1913890" cy="260324"/>
          </a:xfrm>
        </p:grpSpPr>
        <p:sp>
          <p:nvSpPr>
            <p:cNvPr id="3" name="Freeform 3"/>
            <p:cNvSpPr/>
            <p:nvPr/>
          </p:nvSpPr>
          <p:spPr>
            <a:xfrm>
              <a:off x="0" y="0"/>
              <a:ext cx="1913890" cy="260324"/>
            </a:xfrm>
            <a:custGeom>
              <a:avLst/>
              <a:gdLst/>
              <a:ahLst/>
              <a:cxnLst/>
              <a:rect l="l" t="t" r="r" b="b"/>
              <a:pathLst>
                <a:path w="1913890" h="260324">
                  <a:moveTo>
                    <a:pt x="0" y="0"/>
                  </a:moveTo>
                  <a:lnTo>
                    <a:pt x="1913890" y="0"/>
                  </a:lnTo>
                  <a:lnTo>
                    <a:pt x="1913890" y="260324"/>
                  </a:lnTo>
                  <a:lnTo>
                    <a:pt x="0" y="260324"/>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1028700" y="4133145"/>
            <a:ext cx="7824572" cy="5137939"/>
          </a:xfrm>
          <a:prstGeom prst="rect">
            <a:avLst/>
          </a:prstGeom>
        </p:spPr>
      </p:pic>
      <p:pic>
        <p:nvPicPr>
          <p:cNvPr id="5" name="Picture 5"/>
          <p:cNvPicPr>
            <a:picLocks noChangeAspect="1"/>
          </p:cNvPicPr>
          <p:nvPr/>
        </p:nvPicPr>
        <p:blipFill>
          <a:blip r:embed="rId3"/>
          <a:srcRect/>
          <a:stretch>
            <a:fillRect/>
          </a:stretch>
        </p:blipFill>
        <p:spPr>
          <a:xfrm>
            <a:off x="9434728" y="4133145"/>
            <a:ext cx="7824572" cy="5137939"/>
          </a:xfrm>
          <a:prstGeom prst="rect">
            <a:avLst/>
          </a:prstGeom>
        </p:spPr>
      </p:pic>
      <p:sp>
        <p:nvSpPr>
          <p:cNvPr id="6" name="TextBox 6"/>
          <p:cNvSpPr txBox="1"/>
          <p:nvPr/>
        </p:nvSpPr>
        <p:spPr>
          <a:xfrm>
            <a:off x="1028700" y="857034"/>
            <a:ext cx="16230600"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Comparison of Speed of Operations</a:t>
            </a:r>
          </a:p>
        </p:txBody>
      </p:sp>
      <p:sp>
        <p:nvSpPr>
          <p:cNvPr id="7" name="TextBox 7"/>
          <p:cNvSpPr txBox="1"/>
          <p:nvPr/>
        </p:nvSpPr>
        <p:spPr>
          <a:xfrm>
            <a:off x="1028700" y="2790360"/>
            <a:ext cx="16230600" cy="1123950"/>
          </a:xfrm>
          <a:prstGeom prst="rect">
            <a:avLst/>
          </a:prstGeom>
        </p:spPr>
        <p:txBody>
          <a:bodyPr lIns="0" tIns="0" rIns="0" bIns="0" rtlCol="0" anchor="t">
            <a:spAutoFit/>
          </a:bodyPr>
          <a:lstStyle/>
          <a:p>
            <a:pPr>
              <a:lnSpc>
                <a:spcPts val="4500"/>
              </a:lnSpc>
            </a:pPr>
            <a:r>
              <a:rPr lang="en-US" sz="3000" dirty="0">
                <a:solidFill>
                  <a:srgbClr val="011C50"/>
                </a:solidFill>
                <a:latin typeface="Kollektif"/>
              </a:rPr>
              <a:t>Lists in Python are comparatively slower in performing basic operations than NumPy. Here are a few illustrations to justify the fact: </a:t>
            </a:r>
            <a:endParaRPr lang="en-US" sz="3000">
              <a:solidFill>
                <a:srgbClr val="011C50"/>
              </a:solidFill>
              <a:latin typeface="Kollektif"/>
            </a:endParaRPr>
          </a:p>
        </p:txBody>
      </p:sp>
      <p:sp>
        <p:nvSpPr>
          <p:cNvPr id="8" name="TextBox 8"/>
          <p:cNvSpPr txBox="1"/>
          <p:nvPr/>
        </p:nvSpPr>
        <p:spPr>
          <a:xfrm>
            <a:off x="3937310" y="9451355"/>
            <a:ext cx="2895600" cy="542925"/>
          </a:xfrm>
          <a:prstGeom prst="rect">
            <a:avLst/>
          </a:prstGeom>
        </p:spPr>
        <p:txBody>
          <a:bodyPr lIns="0" tIns="0" rIns="0" bIns="0" rtlCol="0" anchor="t">
            <a:spAutoFit/>
          </a:bodyPr>
          <a:lstStyle/>
          <a:p>
            <a:pPr>
              <a:lnSpc>
                <a:spcPts val="4500"/>
              </a:lnSpc>
            </a:pPr>
            <a:r>
              <a:rPr lang="en-US" sz="3000">
                <a:solidFill>
                  <a:srgbClr val="011C50"/>
                </a:solidFill>
                <a:latin typeface="Open Sans"/>
              </a:rPr>
              <a:t>Sum Operation</a:t>
            </a:r>
          </a:p>
        </p:txBody>
      </p:sp>
      <p:sp>
        <p:nvSpPr>
          <p:cNvPr id="9" name="TextBox 9"/>
          <p:cNvSpPr txBox="1"/>
          <p:nvPr/>
        </p:nvSpPr>
        <p:spPr>
          <a:xfrm>
            <a:off x="12537688" y="9451355"/>
            <a:ext cx="2895600" cy="542925"/>
          </a:xfrm>
          <a:prstGeom prst="rect">
            <a:avLst/>
          </a:prstGeom>
        </p:spPr>
        <p:txBody>
          <a:bodyPr lIns="0" tIns="0" rIns="0" bIns="0" rtlCol="0" anchor="t">
            <a:spAutoFit/>
          </a:bodyPr>
          <a:lstStyle/>
          <a:p>
            <a:pPr>
              <a:lnSpc>
                <a:spcPts val="4500"/>
              </a:lnSpc>
            </a:pPr>
            <a:r>
              <a:rPr lang="en-US" sz="3000">
                <a:solidFill>
                  <a:srgbClr val="011C50"/>
                </a:solidFill>
                <a:latin typeface="Open Sans"/>
              </a:rPr>
              <a:t>Multiplication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487498"/>
            <a:chOff x="0" y="0"/>
            <a:chExt cx="1913890" cy="260324"/>
          </a:xfrm>
        </p:grpSpPr>
        <p:sp>
          <p:nvSpPr>
            <p:cNvPr id="3" name="Freeform 3"/>
            <p:cNvSpPr/>
            <p:nvPr/>
          </p:nvSpPr>
          <p:spPr>
            <a:xfrm>
              <a:off x="0" y="0"/>
              <a:ext cx="1913890" cy="260324"/>
            </a:xfrm>
            <a:custGeom>
              <a:avLst/>
              <a:gdLst/>
              <a:ahLst/>
              <a:cxnLst/>
              <a:rect l="l" t="t" r="r" b="b"/>
              <a:pathLst>
                <a:path w="1913890" h="260324">
                  <a:moveTo>
                    <a:pt x="0" y="0"/>
                  </a:moveTo>
                  <a:lnTo>
                    <a:pt x="1913890" y="0"/>
                  </a:lnTo>
                  <a:lnTo>
                    <a:pt x="1913890" y="260324"/>
                  </a:lnTo>
                  <a:lnTo>
                    <a:pt x="0" y="260324"/>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1028700" y="3552353"/>
            <a:ext cx="7942235" cy="5137939"/>
          </a:xfrm>
          <a:prstGeom prst="rect">
            <a:avLst/>
          </a:prstGeom>
        </p:spPr>
      </p:pic>
      <p:pic>
        <p:nvPicPr>
          <p:cNvPr id="5" name="Picture 5"/>
          <p:cNvPicPr>
            <a:picLocks noChangeAspect="1"/>
          </p:cNvPicPr>
          <p:nvPr/>
        </p:nvPicPr>
        <p:blipFill>
          <a:blip r:embed="rId3"/>
          <a:srcRect/>
          <a:stretch>
            <a:fillRect/>
          </a:stretch>
        </p:blipFill>
        <p:spPr>
          <a:xfrm>
            <a:off x="9418987" y="3540852"/>
            <a:ext cx="7840313" cy="5149440"/>
          </a:xfrm>
          <a:prstGeom prst="rect">
            <a:avLst/>
          </a:prstGeom>
        </p:spPr>
      </p:pic>
      <p:sp>
        <p:nvSpPr>
          <p:cNvPr id="6" name="TextBox 6"/>
          <p:cNvSpPr txBox="1"/>
          <p:nvPr/>
        </p:nvSpPr>
        <p:spPr>
          <a:xfrm>
            <a:off x="1028700" y="857034"/>
            <a:ext cx="16230600"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Comparison of Speed of Operations</a:t>
            </a:r>
          </a:p>
        </p:txBody>
      </p:sp>
      <p:sp>
        <p:nvSpPr>
          <p:cNvPr id="7" name="TextBox 7"/>
          <p:cNvSpPr txBox="1"/>
          <p:nvPr/>
        </p:nvSpPr>
        <p:spPr>
          <a:xfrm>
            <a:off x="3937310" y="8870563"/>
            <a:ext cx="2895600" cy="542925"/>
          </a:xfrm>
          <a:prstGeom prst="rect">
            <a:avLst/>
          </a:prstGeom>
        </p:spPr>
        <p:txBody>
          <a:bodyPr lIns="0" tIns="0" rIns="0" bIns="0" rtlCol="0" anchor="t">
            <a:spAutoFit/>
          </a:bodyPr>
          <a:lstStyle/>
          <a:p>
            <a:pPr algn="ctr">
              <a:lnSpc>
                <a:spcPts val="4500"/>
              </a:lnSpc>
            </a:pPr>
            <a:r>
              <a:rPr lang="en-US" sz="3000">
                <a:solidFill>
                  <a:srgbClr val="011C50"/>
                </a:solidFill>
                <a:latin typeface="Open Sans"/>
              </a:rPr>
              <a:t>Appending</a:t>
            </a:r>
          </a:p>
        </p:txBody>
      </p:sp>
      <p:sp>
        <p:nvSpPr>
          <p:cNvPr id="8" name="TextBox 8"/>
          <p:cNvSpPr txBox="1"/>
          <p:nvPr/>
        </p:nvSpPr>
        <p:spPr>
          <a:xfrm>
            <a:off x="12537688" y="8870563"/>
            <a:ext cx="2895600" cy="542925"/>
          </a:xfrm>
          <a:prstGeom prst="rect">
            <a:avLst/>
          </a:prstGeom>
        </p:spPr>
        <p:txBody>
          <a:bodyPr lIns="0" tIns="0" rIns="0" bIns="0" rtlCol="0" anchor="t">
            <a:spAutoFit/>
          </a:bodyPr>
          <a:lstStyle/>
          <a:p>
            <a:pPr algn="ctr">
              <a:lnSpc>
                <a:spcPts val="4500"/>
              </a:lnSpc>
            </a:pPr>
            <a:r>
              <a:rPr lang="en-US" sz="3000">
                <a:solidFill>
                  <a:srgbClr val="011C50"/>
                </a:solidFill>
                <a:latin typeface="Open Sans"/>
              </a:rPr>
              <a:t>Searching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487498"/>
            <a:chOff x="0" y="0"/>
            <a:chExt cx="1913890" cy="260324"/>
          </a:xfrm>
        </p:grpSpPr>
        <p:sp>
          <p:nvSpPr>
            <p:cNvPr id="3" name="Freeform 3"/>
            <p:cNvSpPr/>
            <p:nvPr/>
          </p:nvSpPr>
          <p:spPr>
            <a:xfrm>
              <a:off x="0" y="0"/>
              <a:ext cx="1913890" cy="260324"/>
            </a:xfrm>
            <a:custGeom>
              <a:avLst/>
              <a:gdLst/>
              <a:ahLst/>
              <a:cxnLst/>
              <a:rect l="l" t="t" r="r" b="b"/>
              <a:pathLst>
                <a:path w="1913890" h="260324">
                  <a:moveTo>
                    <a:pt x="0" y="0"/>
                  </a:moveTo>
                  <a:lnTo>
                    <a:pt x="1913890" y="0"/>
                  </a:lnTo>
                  <a:lnTo>
                    <a:pt x="1913890" y="260324"/>
                  </a:lnTo>
                  <a:lnTo>
                    <a:pt x="0" y="260324"/>
                  </a:lnTo>
                  <a:close/>
                </a:path>
              </a:pathLst>
            </a:custGeom>
            <a:solidFill>
              <a:srgbClr val="004A98"/>
            </a:solidFill>
          </p:spPr>
        </p:sp>
      </p:grpSp>
      <p:pic>
        <p:nvPicPr>
          <p:cNvPr id="4" name="Picture 4"/>
          <p:cNvPicPr>
            <a:picLocks noChangeAspect="1"/>
          </p:cNvPicPr>
          <p:nvPr/>
        </p:nvPicPr>
        <p:blipFill>
          <a:blip r:embed="rId2"/>
          <a:srcRect/>
          <a:stretch>
            <a:fillRect/>
          </a:stretch>
        </p:blipFill>
        <p:spPr>
          <a:xfrm>
            <a:off x="1540825" y="3390622"/>
            <a:ext cx="7312391" cy="5285202"/>
          </a:xfrm>
          <a:prstGeom prst="rect">
            <a:avLst/>
          </a:prstGeom>
        </p:spPr>
      </p:pic>
      <p:pic>
        <p:nvPicPr>
          <p:cNvPr id="5" name="Picture 5"/>
          <p:cNvPicPr>
            <a:picLocks noChangeAspect="1"/>
          </p:cNvPicPr>
          <p:nvPr/>
        </p:nvPicPr>
        <p:blipFill>
          <a:blip r:embed="rId3"/>
          <a:srcRect/>
          <a:stretch>
            <a:fillRect/>
          </a:stretch>
        </p:blipFill>
        <p:spPr>
          <a:xfrm>
            <a:off x="9317065" y="3552353"/>
            <a:ext cx="7942235" cy="5137939"/>
          </a:xfrm>
          <a:prstGeom prst="rect">
            <a:avLst/>
          </a:prstGeom>
        </p:spPr>
      </p:pic>
      <p:sp>
        <p:nvSpPr>
          <p:cNvPr id="6" name="TextBox 6"/>
          <p:cNvSpPr txBox="1"/>
          <p:nvPr/>
        </p:nvSpPr>
        <p:spPr>
          <a:xfrm>
            <a:off x="1028700" y="857034"/>
            <a:ext cx="16230600" cy="763905"/>
          </a:xfrm>
          <a:prstGeom prst="rect">
            <a:avLst/>
          </a:prstGeom>
        </p:spPr>
        <p:txBody>
          <a:bodyPr lIns="0" tIns="0" rIns="0" bIns="0" rtlCol="0" anchor="t">
            <a:spAutoFit/>
          </a:bodyPr>
          <a:lstStyle/>
          <a:p>
            <a:pPr algn="ctr">
              <a:lnSpc>
                <a:spcPts val="6000"/>
              </a:lnSpc>
            </a:pPr>
            <a:r>
              <a:rPr lang="en-US" sz="5000">
                <a:solidFill>
                  <a:srgbClr val="FFFFFF"/>
                </a:solidFill>
                <a:latin typeface="Kollektif Bold"/>
              </a:rPr>
              <a:t>Comparison of Speed of Operations</a:t>
            </a:r>
          </a:p>
        </p:txBody>
      </p:sp>
      <p:sp>
        <p:nvSpPr>
          <p:cNvPr id="7" name="TextBox 7"/>
          <p:cNvSpPr txBox="1"/>
          <p:nvPr/>
        </p:nvSpPr>
        <p:spPr>
          <a:xfrm>
            <a:off x="3807095" y="8870563"/>
            <a:ext cx="2895600" cy="542925"/>
          </a:xfrm>
          <a:prstGeom prst="rect">
            <a:avLst/>
          </a:prstGeom>
        </p:spPr>
        <p:txBody>
          <a:bodyPr lIns="0" tIns="0" rIns="0" bIns="0" rtlCol="0" anchor="t">
            <a:spAutoFit/>
          </a:bodyPr>
          <a:lstStyle/>
          <a:p>
            <a:pPr algn="ctr">
              <a:lnSpc>
                <a:spcPts val="4500"/>
              </a:lnSpc>
            </a:pPr>
            <a:r>
              <a:rPr lang="en-US" sz="3000">
                <a:solidFill>
                  <a:srgbClr val="011C50"/>
                </a:solidFill>
                <a:latin typeface="Open Sans"/>
              </a:rPr>
              <a:t>Updation</a:t>
            </a:r>
          </a:p>
        </p:txBody>
      </p:sp>
      <p:sp>
        <p:nvSpPr>
          <p:cNvPr id="8" name="TextBox 8"/>
          <p:cNvSpPr txBox="1"/>
          <p:nvPr/>
        </p:nvSpPr>
        <p:spPr>
          <a:xfrm>
            <a:off x="12537688" y="8870563"/>
            <a:ext cx="2895600" cy="542925"/>
          </a:xfrm>
          <a:prstGeom prst="rect">
            <a:avLst/>
          </a:prstGeom>
        </p:spPr>
        <p:txBody>
          <a:bodyPr lIns="0" tIns="0" rIns="0" bIns="0" rtlCol="0" anchor="t">
            <a:spAutoFit/>
          </a:bodyPr>
          <a:lstStyle/>
          <a:p>
            <a:pPr algn="ctr">
              <a:lnSpc>
                <a:spcPts val="4500"/>
              </a:lnSpc>
            </a:pPr>
            <a:r>
              <a:rPr lang="en-US" sz="3000">
                <a:solidFill>
                  <a:srgbClr val="011C50"/>
                </a:solidFill>
                <a:latin typeface="Open Sans"/>
              </a:rPr>
              <a:t>Deletion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2682" y="7911360"/>
            <a:ext cx="18290682" cy="2380345"/>
            <a:chOff x="0" y="0"/>
            <a:chExt cx="2507534" cy="396348"/>
          </a:xfrm>
        </p:grpSpPr>
        <p:sp>
          <p:nvSpPr>
            <p:cNvPr id="3" name="Freeform 3"/>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grpSp>
        <p:nvGrpSpPr>
          <p:cNvPr id="4" name="Group 4"/>
          <p:cNvGrpSpPr/>
          <p:nvPr/>
        </p:nvGrpSpPr>
        <p:grpSpPr>
          <a:xfrm>
            <a:off x="-2047899" y="-2157747"/>
            <a:ext cx="9201199" cy="9700295"/>
            <a:chOff x="0" y="0"/>
            <a:chExt cx="12268265" cy="12933727"/>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661697" y="2094703"/>
            <a:ext cx="5574581" cy="7163597"/>
          </a:xfrm>
          <a:prstGeom prst="rect">
            <a:avLst/>
          </a:prstGeom>
        </p:spPr>
      </p:pic>
      <p:sp>
        <p:nvSpPr>
          <p:cNvPr id="8" name="TextBox 8"/>
          <p:cNvSpPr txBox="1"/>
          <p:nvPr/>
        </p:nvSpPr>
        <p:spPr>
          <a:xfrm>
            <a:off x="7408849" y="866483"/>
            <a:ext cx="10167849" cy="6410325"/>
          </a:xfrm>
          <a:prstGeom prst="rect">
            <a:avLst/>
          </a:prstGeom>
        </p:spPr>
        <p:txBody>
          <a:bodyPr lIns="0" tIns="0" rIns="0" bIns="0" rtlCol="0" anchor="t">
            <a:spAutoFit/>
          </a:bodyPr>
          <a:lstStyle/>
          <a:p>
            <a:pPr>
              <a:lnSpc>
                <a:spcPts val="3600"/>
              </a:lnSpc>
            </a:pPr>
            <a:r>
              <a:rPr lang="en-US" sz="3000">
                <a:solidFill>
                  <a:srgbClr val="FFFFFF"/>
                </a:solidFill>
                <a:latin typeface="Kollektif"/>
              </a:rPr>
              <a:t>Unlike lists, NumPy arrays can be operated using arithmetic operations and it provides an efficient implementation of arrays.</a:t>
            </a:r>
          </a:p>
          <a:p>
            <a:pPr>
              <a:lnSpc>
                <a:spcPts val="3600"/>
              </a:lnSpc>
            </a:pPr>
            <a:endParaRPr lang="en-US" sz="3000">
              <a:solidFill>
                <a:srgbClr val="FFFFFF"/>
              </a:solidFill>
              <a:latin typeface="Kollektif"/>
            </a:endParaRPr>
          </a:p>
          <a:p>
            <a:pPr>
              <a:lnSpc>
                <a:spcPts val="3600"/>
              </a:lnSpc>
            </a:pPr>
            <a:r>
              <a:rPr lang="en-US" sz="3000">
                <a:solidFill>
                  <a:srgbClr val="FFFFFF"/>
                </a:solidFill>
                <a:latin typeface="Kollektif"/>
              </a:rPr>
              <a:t>But NumPy’s append operation has a time complexity of O(n) whereas that of the list has O(1) making lists faster than NumPy arrays while appending elements.</a:t>
            </a:r>
          </a:p>
          <a:p>
            <a:pPr>
              <a:lnSpc>
                <a:spcPts val="3600"/>
              </a:lnSpc>
            </a:pPr>
            <a:endParaRPr lang="en-US" sz="3000">
              <a:solidFill>
                <a:srgbClr val="FFFFFF"/>
              </a:solidFill>
              <a:latin typeface="Kollektif"/>
            </a:endParaRPr>
          </a:p>
          <a:p>
            <a:pPr>
              <a:lnSpc>
                <a:spcPts val="3600"/>
              </a:lnSpc>
            </a:pPr>
            <a:r>
              <a:rPr lang="en-US" sz="3000">
                <a:solidFill>
                  <a:srgbClr val="FFFFFF"/>
                </a:solidFill>
                <a:latin typeface="Kollektif"/>
              </a:rPr>
              <a:t>For other tasks NumPy outperforms lists. With the development of modern data processing hardware such as GPU (Graphical Processing Unit), TPU (Tensor Processing Unit), FPGA (Field Programmable Gate Arrays). The need for NumPy to be compatible with such hardware has become essential for its sustenance in the future.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EECS_18018_Ajay_Assignment2Part2</dc:title>
  <cp:revision>34</cp:revision>
  <dcterms:created xsi:type="dcterms:W3CDTF">2006-08-16T00:00:00Z</dcterms:created>
  <dcterms:modified xsi:type="dcterms:W3CDTF">2021-11-26T09:19:56Z</dcterms:modified>
  <dc:identifier>DAEszu_xxD4</dc:identifier>
</cp:coreProperties>
</file>